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6"/>
  </p:sldMasterIdLst>
  <p:notesMasterIdLst>
    <p:notesMasterId r:id="rId23"/>
  </p:notesMasterIdLst>
  <p:sldIdLst>
    <p:sldId id="257" r:id="rId7"/>
    <p:sldId id="259" r:id="rId8"/>
    <p:sldId id="261" r:id="rId9"/>
    <p:sldId id="269" r:id="rId10"/>
    <p:sldId id="286" r:id="rId11"/>
    <p:sldId id="292" r:id="rId12"/>
    <p:sldId id="280" r:id="rId13"/>
    <p:sldId id="277" r:id="rId14"/>
    <p:sldId id="288" r:id="rId15"/>
    <p:sldId id="291" r:id="rId16"/>
    <p:sldId id="260" r:id="rId17"/>
    <p:sldId id="289" r:id="rId18"/>
    <p:sldId id="285" r:id="rId19"/>
    <p:sldId id="282" r:id="rId20"/>
    <p:sldId id="283" r:id="rId21"/>
    <p:sldId id="268" r:id="rId22"/>
  </p:sldIdLst>
  <p:sldSz cx="9144000" cy="6858000" type="screen4x3"/>
  <p:notesSz cx="6808788" cy="99409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006F"/>
    <a:srgbClr val="A100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18B08-DA12-4B1F-9126-12CDECD43BA7}" v="1" dt="2026-06-24T15:46:51.5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0" autoAdjust="0"/>
    <p:restoredTop sz="94682" autoAdjust="0"/>
  </p:normalViewPr>
  <p:slideViewPr>
    <p:cSldViewPr>
      <p:cViewPr varScale="1">
        <p:scale>
          <a:sx n="70" d="100"/>
          <a:sy n="70" d="100"/>
        </p:scale>
        <p:origin x="108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i, Niora" userId="38a6cb5b-fc9b-46de-9e92-0fb80f9a0a7a" providerId="ADAL" clId="{AF208695-F03F-4E2B-9F52-523D5DC7C97D}"/>
    <pc:docChg chg="custSel addSld delSld modSld">
      <pc:chgData name="Amani, Niora" userId="38a6cb5b-fc9b-46de-9e92-0fb80f9a0a7a" providerId="ADAL" clId="{AF208695-F03F-4E2B-9F52-523D5DC7C97D}" dt="2026-06-24T15:51:16.070" v="125" actId="20577"/>
      <pc:docMkLst>
        <pc:docMk/>
      </pc:docMkLst>
      <pc:sldChg chg="modSp mod">
        <pc:chgData name="Amani, Niora" userId="38a6cb5b-fc9b-46de-9e92-0fb80f9a0a7a" providerId="ADAL" clId="{AF208695-F03F-4E2B-9F52-523D5DC7C97D}" dt="2026-06-24T15:40:19.973" v="5" actId="20577"/>
        <pc:sldMkLst>
          <pc:docMk/>
          <pc:sldMk cId="0" sldId="259"/>
        </pc:sldMkLst>
        <pc:spChg chg="mod">
          <ac:chgData name="Amani, Niora" userId="38a6cb5b-fc9b-46de-9e92-0fb80f9a0a7a" providerId="ADAL" clId="{AF208695-F03F-4E2B-9F52-523D5DC7C97D}" dt="2026-06-24T15:40:19.973" v="5" actId="20577"/>
          <ac:spMkLst>
            <pc:docMk/>
            <pc:sldMk cId="0" sldId="259"/>
            <ac:spMk id="4099" creationId="{6D23FC09-4FFB-BB67-33BE-470324CFAD9E}"/>
          </ac:spMkLst>
        </pc:spChg>
      </pc:sldChg>
      <pc:sldChg chg="modSp mod">
        <pc:chgData name="Amani, Niora" userId="38a6cb5b-fc9b-46de-9e92-0fb80f9a0a7a" providerId="ADAL" clId="{AF208695-F03F-4E2B-9F52-523D5DC7C97D}" dt="2026-06-24T15:41:15.430" v="13" actId="20577"/>
        <pc:sldMkLst>
          <pc:docMk/>
          <pc:sldMk cId="0" sldId="260"/>
        </pc:sldMkLst>
        <pc:spChg chg="mod">
          <ac:chgData name="Amani, Niora" userId="38a6cb5b-fc9b-46de-9e92-0fb80f9a0a7a" providerId="ADAL" clId="{AF208695-F03F-4E2B-9F52-523D5DC7C97D}" dt="2026-06-24T15:41:15.430" v="13" actId="20577"/>
          <ac:spMkLst>
            <pc:docMk/>
            <pc:sldMk cId="0" sldId="260"/>
            <ac:spMk id="13315" creationId="{DEEC6E69-9746-F318-5B94-A4EAF42DC27E}"/>
          </ac:spMkLst>
        </pc:spChg>
      </pc:sldChg>
      <pc:sldChg chg="modSp mod">
        <pc:chgData name="Amani, Niora" userId="38a6cb5b-fc9b-46de-9e92-0fb80f9a0a7a" providerId="ADAL" clId="{AF208695-F03F-4E2B-9F52-523D5DC7C97D}" dt="2026-06-24T15:41:38.843" v="19" actId="20577"/>
        <pc:sldMkLst>
          <pc:docMk/>
          <pc:sldMk cId="0" sldId="268"/>
        </pc:sldMkLst>
        <pc:spChg chg="mod">
          <ac:chgData name="Amani, Niora" userId="38a6cb5b-fc9b-46de-9e92-0fb80f9a0a7a" providerId="ADAL" clId="{AF208695-F03F-4E2B-9F52-523D5DC7C97D}" dt="2026-06-24T15:41:38.843" v="19" actId="20577"/>
          <ac:spMkLst>
            <pc:docMk/>
            <pc:sldMk cId="0" sldId="268"/>
            <ac:spMk id="17411" creationId="{F3D99E5B-CEF2-863B-149E-722F41E8FD62}"/>
          </ac:spMkLst>
        </pc:spChg>
      </pc:sldChg>
      <pc:sldChg chg="modSp mod">
        <pc:chgData name="Amani, Niora" userId="38a6cb5b-fc9b-46de-9e92-0fb80f9a0a7a" providerId="ADAL" clId="{AF208695-F03F-4E2B-9F52-523D5DC7C97D}" dt="2026-06-24T15:51:16.070" v="125" actId="20577"/>
        <pc:sldMkLst>
          <pc:docMk/>
          <pc:sldMk cId="0" sldId="282"/>
        </pc:sldMkLst>
        <pc:spChg chg="mod">
          <ac:chgData name="Amani, Niora" userId="38a6cb5b-fc9b-46de-9e92-0fb80f9a0a7a" providerId="ADAL" clId="{AF208695-F03F-4E2B-9F52-523D5DC7C97D}" dt="2026-06-24T15:51:16.070" v="125" actId="20577"/>
          <ac:spMkLst>
            <pc:docMk/>
            <pc:sldMk cId="0" sldId="282"/>
            <ac:spMk id="15363" creationId="{2DC0365B-3565-1BDC-B46C-E1489CAE0CDC}"/>
          </ac:spMkLst>
        </pc:spChg>
      </pc:sldChg>
      <pc:sldChg chg="modSp mod">
        <pc:chgData name="Amani, Niora" userId="38a6cb5b-fc9b-46de-9e92-0fb80f9a0a7a" providerId="ADAL" clId="{AF208695-F03F-4E2B-9F52-523D5DC7C97D}" dt="2026-06-24T15:51:10.963" v="123" actId="20577"/>
        <pc:sldMkLst>
          <pc:docMk/>
          <pc:sldMk cId="0" sldId="285"/>
        </pc:sldMkLst>
        <pc:spChg chg="mod">
          <ac:chgData name="Amani, Niora" userId="38a6cb5b-fc9b-46de-9e92-0fb80f9a0a7a" providerId="ADAL" clId="{AF208695-F03F-4E2B-9F52-523D5DC7C97D}" dt="2026-06-24T15:51:10.963" v="123" actId="20577"/>
          <ac:spMkLst>
            <pc:docMk/>
            <pc:sldMk cId="0" sldId="285"/>
            <ac:spMk id="13315" creationId="{D25A3571-2376-CCE2-593B-CBBDDBD068F5}"/>
          </ac:spMkLst>
        </pc:spChg>
      </pc:sldChg>
      <pc:sldChg chg="modSp mod">
        <pc:chgData name="Amani, Niora" userId="38a6cb5b-fc9b-46de-9e92-0fb80f9a0a7a" providerId="ADAL" clId="{AF208695-F03F-4E2B-9F52-523D5DC7C97D}" dt="2026-06-24T15:43:33.777" v="27" actId="20577"/>
        <pc:sldMkLst>
          <pc:docMk/>
          <pc:sldMk cId="0" sldId="289"/>
        </pc:sldMkLst>
        <pc:spChg chg="mod">
          <ac:chgData name="Amani, Niora" userId="38a6cb5b-fc9b-46de-9e92-0fb80f9a0a7a" providerId="ADAL" clId="{AF208695-F03F-4E2B-9F52-523D5DC7C97D}" dt="2026-06-24T15:43:33.777" v="27" actId="20577"/>
          <ac:spMkLst>
            <pc:docMk/>
            <pc:sldMk cId="0" sldId="289"/>
            <ac:spMk id="3" creationId="{86E78CB8-B9C2-4817-DF7D-DDD10A02BBF3}"/>
          </ac:spMkLst>
        </pc:spChg>
      </pc:sldChg>
      <pc:sldChg chg="modSp del mod">
        <pc:chgData name="Amani, Niora" userId="38a6cb5b-fc9b-46de-9e92-0fb80f9a0a7a" providerId="ADAL" clId="{AF208695-F03F-4E2B-9F52-523D5DC7C97D}" dt="2026-06-24T15:44:57.206" v="31" actId="2696"/>
        <pc:sldMkLst>
          <pc:docMk/>
          <pc:sldMk cId="0" sldId="292"/>
        </pc:sldMkLst>
        <pc:spChg chg="mod">
          <ac:chgData name="Amani, Niora" userId="38a6cb5b-fc9b-46de-9e92-0fb80f9a0a7a" providerId="ADAL" clId="{AF208695-F03F-4E2B-9F52-523D5DC7C97D}" dt="2026-06-24T15:43:55.427" v="29" actId="20577"/>
          <ac:spMkLst>
            <pc:docMk/>
            <pc:sldMk cId="0" sldId="292"/>
            <ac:spMk id="8194" creationId="{39DC64E9-476A-E977-78E1-B25F8D4AFDE9}"/>
          </ac:spMkLst>
        </pc:spChg>
        <pc:graphicFrameChg chg="modGraphic">
          <ac:chgData name="Amani, Niora" userId="38a6cb5b-fc9b-46de-9e92-0fb80f9a0a7a" providerId="ADAL" clId="{AF208695-F03F-4E2B-9F52-523D5DC7C97D}" dt="2026-06-24T15:44:24.873" v="30" actId="6549"/>
          <ac:graphicFrameMkLst>
            <pc:docMk/>
            <pc:sldMk cId="0" sldId="292"/>
            <ac:graphicFrameMk id="4" creationId="{931914B0-201D-E7B6-F1A8-0BB358A0282D}"/>
          </ac:graphicFrameMkLst>
        </pc:graphicFrameChg>
      </pc:sldChg>
      <pc:sldChg chg="addSp delSp modSp new mod">
        <pc:chgData name="Amani, Niora" userId="38a6cb5b-fc9b-46de-9e92-0fb80f9a0a7a" providerId="ADAL" clId="{AF208695-F03F-4E2B-9F52-523D5DC7C97D}" dt="2026-06-24T15:47:33.534" v="119" actId="14100"/>
        <pc:sldMkLst>
          <pc:docMk/>
          <pc:sldMk cId="2728291728" sldId="292"/>
        </pc:sldMkLst>
        <pc:spChg chg="mod">
          <ac:chgData name="Amani, Niora" userId="38a6cb5b-fc9b-46de-9e92-0fb80f9a0a7a" providerId="ADAL" clId="{AF208695-F03F-4E2B-9F52-523D5DC7C97D}" dt="2026-06-24T15:45:46.327" v="114" actId="20577"/>
          <ac:spMkLst>
            <pc:docMk/>
            <pc:sldMk cId="2728291728" sldId="292"/>
            <ac:spMk id="2" creationId="{51477BF7-94C2-27F0-19F9-DAC1CAEAF962}"/>
          </ac:spMkLst>
        </pc:spChg>
        <pc:spChg chg="del">
          <ac:chgData name="Amani, Niora" userId="38a6cb5b-fc9b-46de-9e92-0fb80f9a0a7a" providerId="ADAL" clId="{AF208695-F03F-4E2B-9F52-523D5DC7C97D}" dt="2026-06-24T15:46:51.530" v="115"/>
          <ac:spMkLst>
            <pc:docMk/>
            <pc:sldMk cId="2728291728" sldId="292"/>
            <ac:spMk id="3" creationId="{B1A9DC13-A39B-B597-1444-0A9C053AD1C4}"/>
          </ac:spMkLst>
        </pc:spChg>
        <pc:graphicFrameChg chg="add mod modGraphic">
          <ac:chgData name="Amani, Niora" userId="38a6cb5b-fc9b-46de-9e92-0fb80f9a0a7a" providerId="ADAL" clId="{AF208695-F03F-4E2B-9F52-523D5DC7C97D}" dt="2026-06-24T15:47:33.534" v="119" actId="14100"/>
          <ac:graphicFrameMkLst>
            <pc:docMk/>
            <pc:sldMk cId="2728291728" sldId="292"/>
            <ac:graphicFrameMk id="4" creationId="{59DAE462-95D0-13F6-0345-4254BB9F27B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7AEA2E-A763-5A57-6638-004894EB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>
                <a:latin typeface="Times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57D81A-9352-1F8B-2C9B-CADA16696B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>
                <a:latin typeface="Times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fld id="{A9061C2D-C845-4245-8DCE-A2ECE1F5A9DA}" type="datetimeFigureOut">
              <a:rPr lang="en-GB"/>
              <a:pPr>
                <a:defRPr/>
              </a:pPr>
              <a:t>11/09/2026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F71B217-31B7-DC0F-2C63-CD4316FBA8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EA8E6E6-624F-0066-89F0-2ADA7EF5C6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6712" cy="4471987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6779B-F132-CDF9-5767-D1EACDEE03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>
                <a:latin typeface="Times" charset="0"/>
                <a:ea typeface="ＭＳ Ｐゴシック" pitchFamily="-84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7A069-B554-509E-6D7D-DC5291DD6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07C7C7C-2F97-4618-8F6A-D86ADAFF47D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77FE77-9C77-8677-6FAA-B27DD77FAF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06FBD9-91DC-9D9F-A1DF-2D7F1461DC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AB7A21-01FC-B271-E97D-9ABAF86226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C57C5-8CCD-4BD2-A905-BD5D7DABA07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4292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E7F836-8F4E-2A2B-F31D-84B53D3E2A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6E1C43-F89A-B2CB-A6AA-74ABB4F8E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E8A9F6-1971-D0BF-0E22-098D15EBCD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52AEE-FB40-4776-9063-D8D13BCE7C9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3181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60350"/>
            <a:ext cx="1943100" cy="583565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3" y="260350"/>
            <a:ext cx="5678487" cy="58356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31B341-9E20-8A36-92E3-C3A4A98080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EB7FD4-D822-807E-9353-8CFC159A6E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417372-60DE-EA9B-1AE9-5C8ECB86DC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3B30-E69D-468B-B3E8-C5834DBF328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644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113743-B5F6-568D-7C9B-C1C200BD5F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9E713B-2873-2A2C-46CF-2A0D771F79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7C65A49-F837-53F6-1E23-C7FC2E073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A01914-A7B4-479B-99E4-BDE3A9FFE55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294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6D47BA-D26A-F57D-BDA4-40FA324B98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7D8780-3EC2-230F-5E25-54AAC03A91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FC087F-F510-91A7-ACB7-E6BD451B8C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3B147-4938-4BFD-A9F0-A4E907F6C2C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3414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41438"/>
            <a:ext cx="3810000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3810000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690848-5F38-86DD-900E-6CD25E30B4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7DBAE0-EB1C-1A64-62FC-72246CD48D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63FC64-3043-3B8C-4DED-0A91ABEAEF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E1860-65C0-4389-9674-FA864954B3F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175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88AAB48-5AFA-C9EB-D380-F6BA9D7E9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2332EA4-E3E1-51B4-53F8-735BE29B9D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489529A-0B90-EB59-6541-D0477B5AD1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3F4F4-5436-4ED1-92A3-A8B802BAFE3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444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1D7D760-CC46-E657-5A57-680E181AF9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227817-60C8-EC0F-EF53-63CF5D898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62C4D9-6855-652F-F26D-7CA089C5ED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78C53-A525-41E3-B175-F7662EFDDE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37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B1A5968-7BAE-22BA-478A-4653BC95C2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3CE9C2C-C5D1-4AFD-F8B2-9E7A078931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FAD62BD-F209-45F5-D4B9-05485E0244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E347A-0673-4F8E-AD21-5EE6CC1C096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612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4E8B6E-F0B1-9783-C42E-83D994CF8A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38FFFA-CDC7-A881-3769-2DA47296D0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287F87-7F46-3DB1-F418-664ABCE0C1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0E8B6-8D84-421A-9720-8DD144FBD9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322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69CC3-3B1D-A287-714F-371F96ABF7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115EC1-4B12-BB17-F148-F8F08000E1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A2816F-9862-2386-A301-6C8D6A7738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8A7AD-81FF-4B1A-8E9A-4108978AC56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2309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260">
            <a:extLst>
              <a:ext uri="{FF2B5EF4-FFF2-40B4-BE49-F238E27FC236}">
                <a16:creationId xmlns:a16="http://schemas.microsoft.com/office/drawing/2014/main" id="{AF1D2C42-FF42-52AB-E52E-A522E4342F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8A8C2D0C-E8E4-C586-B4CA-04401194C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260350"/>
            <a:ext cx="77724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2E3B0CED-31F0-7BE0-AB10-D912443D8E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41438"/>
            <a:ext cx="7772400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B5D8BD15-FE30-046D-9A6F-FA19778099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pitchFamily="-65" charset="0"/>
                <a:ea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133B733-0F12-CD11-AD9D-E7F1DF92E1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pitchFamily="-65" charset="0"/>
                <a:ea typeface="ＭＳ Ｐゴシック" pitchFamily="-65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3D70BD2-9D88-D359-D559-0D80C76849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0AA35C-14AB-49B6-88A7-E1A31F98EC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6103A3-73FE-FA64-63AA-689C76F2677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5445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+mj-lt"/>
          <a:ea typeface="ＭＳ Ｐゴシック" pitchFamily="-65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  <a:ea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  <a:ea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  <a:ea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  <a:ea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84006F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oydon.gov.uk/education/schools-new/school-admissions" TargetMode="External"/><Relationship Id="rId2" Type="http://schemas.openxmlformats.org/officeDocument/2006/relationships/hyperlink" Target="http://www.eadmissions.org.uk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 descr="white_260">
            <a:extLst>
              <a:ext uri="{FF2B5EF4-FFF2-40B4-BE49-F238E27FC236}">
                <a16:creationId xmlns:a16="http://schemas.microsoft.com/office/drawing/2014/main" id="{9AED0811-64C2-FB30-649F-C7AD9F1509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4">
            <a:extLst>
              <a:ext uri="{FF2B5EF4-FFF2-40B4-BE49-F238E27FC236}">
                <a16:creationId xmlns:a16="http://schemas.microsoft.com/office/drawing/2014/main" id="{E9D395E4-2491-E463-A4CA-DAF87EF0FF0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5181600"/>
          </a:xfrm>
          <a:noFill/>
        </p:spPr>
        <p:txBody>
          <a:bodyPr anchor="t"/>
          <a:lstStyle/>
          <a:p>
            <a:pPr eaLnBrk="1" hangingPunct="1"/>
            <a:r>
              <a:rPr lang="en-GB" altLang="en-US" sz="3600" b="0" dirty="0">
                <a:solidFill>
                  <a:schemeClr val="bg1"/>
                </a:solidFill>
                <a:ea typeface="ＭＳ Ｐゴシック" panose="020B0600070205080204" pitchFamily="34" charset="-128"/>
              </a:rPr>
              <a:t>Transfer to Secondary School </a:t>
            </a:r>
            <a:br>
              <a:rPr lang="en-GB" altLang="en-US" sz="3600" b="0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GB" altLang="en-US" sz="2400" b="0" dirty="0">
                <a:solidFill>
                  <a:schemeClr val="bg1"/>
                </a:solidFill>
                <a:ea typeface="ＭＳ Ｐゴシック" panose="020B0600070205080204" pitchFamily="34" charset="-128"/>
              </a:rPr>
              <a:t>September 2027</a:t>
            </a:r>
            <a:br>
              <a:rPr lang="en-GB" altLang="en-US" sz="2400" b="0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3600" b="0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  <a:t>Updated June 2026</a:t>
            </a: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  <a:t>Niora Amani (Coordinated Admissions Manager)</a:t>
            </a: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br>
              <a:rPr lang="en-GB" altLang="en-US" sz="2000" i="1" dirty="0">
                <a:solidFill>
                  <a:schemeClr val="bg1"/>
                </a:solidFill>
                <a:ea typeface="ＭＳ Ｐゴシック" panose="020B0600070205080204" pitchFamily="34" charset="-128"/>
              </a:rPr>
            </a:br>
            <a:endParaRPr lang="en-GB" altLang="en-US" sz="2000" i="1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3076" name="Slide Number Placeholder 1">
            <a:extLst>
              <a:ext uri="{FF2B5EF4-FFF2-40B4-BE49-F238E27FC236}">
                <a16:creationId xmlns:a16="http://schemas.microsoft.com/office/drawing/2014/main" id="{FBA30D87-3885-28EA-75D5-71C640C1A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A9C39B-557A-4A53-A899-A4A65E742EFB}" type="slidenum">
              <a:rPr lang="en-GB" altLang="en-US" sz="1400" smtClean="0">
                <a:latin typeface="Times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GB" altLang="en-US" sz="1400">
              <a:latin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4381-9EB1-831A-56DD-368615510306}"/>
              </a:ext>
            </a:extLst>
          </p:cNvPr>
          <p:cNvSpPr txBox="1">
            <a:spLocks/>
          </p:cNvSpPr>
          <p:nvPr/>
        </p:nvSpPr>
        <p:spPr>
          <a:xfrm>
            <a:off x="684213" y="260350"/>
            <a:ext cx="7772400" cy="143986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+mj-lt"/>
                <a:ea typeface="ＭＳ Ｐゴシック" pitchFamily="-65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9pPr>
          </a:lstStyle>
          <a:p>
            <a:pPr>
              <a:defRPr/>
            </a:pPr>
            <a:r>
              <a:rPr lang="en-US" altLang="en-US" kern="0" dirty="0">
                <a:ea typeface="ＭＳ Ｐゴシック" pitchFamily="-84" charset="-128"/>
              </a:rPr>
              <a:t>Completing the application </a:t>
            </a:r>
            <a:r>
              <a:rPr lang="en-US" altLang="en-US" kern="0" dirty="0" err="1">
                <a:ea typeface="ＭＳ Ｐゴシック" pitchFamily="-84" charset="-128"/>
              </a:rPr>
              <a:t>cont</a:t>
            </a:r>
            <a:r>
              <a:rPr lang="en-US" altLang="en-US" kern="0" dirty="0">
                <a:ea typeface="ＭＳ Ｐゴシック" pitchFamily="-84" charset="-128"/>
              </a:rPr>
              <a:t>…</a:t>
            </a: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GB" altLang="en-US" kern="0" dirty="0">
              <a:ea typeface="ＭＳ Ｐゴシック" pitchFamily="-8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D2354-829C-C74B-0023-6AF927C4A8B3}"/>
              </a:ext>
            </a:extLst>
          </p:cNvPr>
          <p:cNvSpPr txBox="1">
            <a:spLocks/>
          </p:cNvSpPr>
          <p:nvPr/>
        </p:nvSpPr>
        <p:spPr>
          <a:xfrm>
            <a:off x="898525" y="1693863"/>
            <a:ext cx="7705725" cy="41830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>
              <a:defRPr/>
            </a:pPr>
            <a:r>
              <a:rPr lang="en-US" altLang="en-US" kern="0" dirty="0">
                <a:ea typeface="ＭＳ Ｐゴシック" pitchFamily="-84" charset="-128"/>
              </a:rPr>
              <a:t>Remember to </a:t>
            </a:r>
            <a:r>
              <a:rPr lang="en-US" altLang="en-US" b="1" kern="0" dirty="0">
                <a:ea typeface="ＭＳ Ｐゴシック" pitchFamily="-84" charset="-128"/>
              </a:rPr>
              <a:t>submit</a:t>
            </a:r>
            <a:r>
              <a:rPr lang="en-US" altLang="en-US" kern="0" dirty="0">
                <a:ea typeface="ＭＳ Ｐゴシック" pitchFamily="-84" charset="-128"/>
              </a:rPr>
              <a:t> your application – once submitted you will receive an application reference number.</a:t>
            </a:r>
          </a:p>
          <a:p>
            <a:pPr>
              <a:defRPr/>
            </a:pPr>
            <a:r>
              <a:rPr lang="en-US" altLang="en-US" kern="0" dirty="0">
                <a:ea typeface="ＭＳ Ｐゴシック" pitchFamily="-84" charset="-128"/>
              </a:rPr>
              <a:t>Remember to complete </a:t>
            </a:r>
            <a:r>
              <a:rPr lang="en-US" altLang="en-US" b="1" kern="0" dirty="0">
                <a:ea typeface="ＭＳ Ｐゴシック" pitchFamily="-84" charset="-128"/>
              </a:rPr>
              <a:t>supplementary information forms </a:t>
            </a:r>
            <a:r>
              <a:rPr lang="en-US" altLang="en-US" kern="0" dirty="0">
                <a:ea typeface="ＭＳ Ｐゴシック" pitchFamily="-84" charset="-128"/>
              </a:rPr>
              <a:t>where required and return them directly to the schools.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8F3F1F8C-86A3-1BB6-34EB-D18FB0A54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Closing date for applications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EEC6E69-9746-F318-5B94-A4EAF42DC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1196975"/>
            <a:ext cx="7847012" cy="504031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 algn="ctr">
              <a:buFontTx/>
              <a:buNone/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31 October 2026</a:t>
            </a: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Applications received after this date will be treated as late and will not be considered until after 1 March 2027.</a:t>
            </a:r>
          </a:p>
        </p:txBody>
      </p:sp>
      <p:sp>
        <p:nvSpPr>
          <p:cNvPr id="13316" name="TextBox 1">
            <a:extLst>
              <a:ext uri="{FF2B5EF4-FFF2-40B4-BE49-F238E27FC236}">
                <a16:creationId xmlns:a16="http://schemas.microsoft.com/office/drawing/2014/main" id="{289EE872-D30E-AC83-AEF0-CC115D9A8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23850" y="-2428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BFD0F-37AA-E84B-56A9-DE55129B3675}"/>
              </a:ext>
            </a:extLst>
          </p:cNvPr>
          <p:cNvSpPr txBox="1">
            <a:spLocks/>
          </p:cNvSpPr>
          <p:nvPr/>
        </p:nvSpPr>
        <p:spPr>
          <a:xfrm>
            <a:off x="684213" y="260350"/>
            <a:ext cx="7772400" cy="15843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+mj-lt"/>
                <a:ea typeface="ＭＳ Ｐゴシック" pitchFamily="-65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9pPr>
          </a:lstStyle>
          <a:p>
            <a:pPr>
              <a:defRPr/>
            </a:pPr>
            <a:r>
              <a:rPr lang="en-US" altLang="en-US" kern="0" dirty="0">
                <a:ea typeface="ＭＳ Ｐゴシック" pitchFamily="-84" charset="-128"/>
              </a:rPr>
              <a:t>Changes to your application after you have submitted it (before and after the closing date)</a:t>
            </a: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GB" altLang="en-US" kern="0" dirty="0">
              <a:ea typeface="ＭＳ Ｐゴシック" pitchFamily="-8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78CB8-B9C2-4817-DF7D-DDD10A02BBF3}"/>
              </a:ext>
            </a:extLst>
          </p:cNvPr>
          <p:cNvSpPr txBox="1">
            <a:spLocks/>
          </p:cNvSpPr>
          <p:nvPr/>
        </p:nvSpPr>
        <p:spPr>
          <a:xfrm>
            <a:off x="249238" y="2060575"/>
            <a:ext cx="8642350" cy="44672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>
              <a:defRPr/>
            </a:pPr>
            <a:r>
              <a:rPr lang="en-GB" altLang="en-US" kern="0" dirty="0">
                <a:ea typeface="ＭＳ Ｐゴシック" pitchFamily="-84" charset="-128"/>
              </a:rPr>
              <a:t>Changes to preference schools</a:t>
            </a:r>
          </a:p>
          <a:p>
            <a:pPr>
              <a:defRPr/>
            </a:pPr>
            <a:r>
              <a:rPr lang="en-GB" altLang="en-US" kern="0" dirty="0">
                <a:ea typeface="ＭＳ Ｐゴシック" pitchFamily="-84" charset="-128"/>
              </a:rPr>
              <a:t>Changes to addresses</a:t>
            </a:r>
          </a:p>
          <a:p>
            <a:pPr>
              <a:defRPr/>
            </a:pPr>
            <a:endParaRPr lang="en-GB" altLang="en-US" sz="1600" kern="0" dirty="0">
              <a:ea typeface="ＭＳ Ｐゴシック" pitchFamily="-84" charset="-128"/>
            </a:endParaRPr>
          </a:p>
          <a:p>
            <a:pPr marL="0" indent="0">
              <a:buFontTx/>
              <a:buNone/>
              <a:defRPr/>
            </a:pPr>
            <a:r>
              <a:rPr lang="en-GB" altLang="en-US" kern="0" dirty="0">
                <a:ea typeface="ＭＳ Ｐゴシック" pitchFamily="-84" charset="-128"/>
              </a:rPr>
              <a:t>7 December 2026 is the latest date any changes may be considered.</a:t>
            </a:r>
          </a:p>
          <a:p>
            <a:pPr marL="0" indent="0">
              <a:buFontTx/>
              <a:buNone/>
              <a:defRPr/>
            </a:pPr>
            <a:endParaRPr lang="en-GB" altLang="en-US" sz="1100" kern="0" dirty="0">
              <a:ea typeface="ＭＳ Ｐゴシック" pitchFamily="-84" charset="-128"/>
            </a:endParaRPr>
          </a:p>
          <a:p>
            <a:pPr marL="0" indent="0">
              <a:buFontTx/>
              <a:buNone/>
              <a:defRPr/>
            </a:pPr>
            <a:r>
              <a:rPr lang="en-GB" altLang="en-US" kern="0" dirty="0">
                <a:ea typeface="ＭＳ Ｐゴシック" pitchFamily="-84" charset="-128"/>
              </a:rPr>
              <a:t>Changes after 7 December 2026 will be considered after 1 March 2027.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0743CFC4-18F4-5940-A7AE-38FB9B146F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How will I know the outcome of my application?</a:t>
            </a: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D25A3571-2376-CCE2-593B-CBBDDBD06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163" y="1557338"/>
            <a:ext cx="7918450" cy="5043487"/>
          </a:xfrm>
        </p:spPr>
        <p:txBody>
          <a:bodyPr/>
          <a:lstStyle/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1 March – You will be notified of the outcome of your application.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You will receive an email/text message on 1 March asking you to log in to your </a:t>
            </a:r>
            <a:r>
              <a:rPr lang="en-GB" altLang="en-US" dirty="0" err="1">
                <a:ea typeface="ＭＳ Ｐゴシック" panose="020B0600070205080204" pitchFamily="34" charset="-128"/>
              </a:rPr>
              <a:t>eadmissions</a:t>
            </a:r>
            <a:r>
              <a:rPr lang="en-GB" altLang="en-US" dirty="0">
                <a:ea typeface="ＭＳ Ｐゴシック" panose="020B0600070205080204" pitchFamily="34" charset="-128"/>
              </a:rPr>
              <a:t> account to view the outcome of your application.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6013E4E6-C8C7-EB2A-2B55-F8F60242B8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Accepting/Declining your offer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2DC0365B-3565-1BDC-B46C-E1489CAE0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 Respond to your offer online.</a:t>
            </a: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15 March - deadline to accept or decline your offer.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A22653A6-AA52-B4DE-A4AD-7ADEFEE11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865187"/>
          </a:xfrm>
        </p:spPr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Waiting Lists and Appeals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7E188FC3-8081-9A5A-7401-DDCD0E3792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3" y="908050"/>
            <a:ext cx="7773987" cy="5689600"/>
          </a:xfrm>
        </p:spPr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Automatically placed on waiting list for any unsuccessful </a:t>
            </a:r>
            <a:r>
              <a:rPr lang="en-GB" altLang="en-US" u="sng">
                <a:ea typeface="ＭＳ Ｐゴシック" panose="020B0600070205080204" pitchFamily="34" charset="-128"/>
              </a:rPr>
              <a:t>higher preference </a:t>
            </a:r>
            <a:r>
              <a:rPr lang="en-GB" altLang="en-US">
                <a:ea typeface="ＭＳ Ｐゴシック" panose="020B0600070205080204" pitchFamily="34" charset="-128"/>
              </a:rPr>
              <a:t>schools. (</a:t>
            </a:r>
            <a:r>
              <a:rPr lang="en-GB" altLang="en-US" sz="1400">
                <a:ea typeface="ＭＳ Ｐゴシック" panose="020B0600070205080204" pitchFamily="34" charset="-128"/>
              </a:rPr>
              <a:t>please advise LA if you do not want your child to be on the w/l)</a:t>
            </a:r>
            <a:endParaRPr lang="en-GB" altLang="en-US">
              <a:ea typeface="ＭＳ Ｐゴシック" panose="020B0600070205080204" pitchFamily="34" charset="-128"/>
            </a:endParaRPr>
          </a:p>
          <a:p>
            <a:r>
              <a:rPr lang="en-GB" altLang="en-US">
                <a:ea typeface="ＭＳ Ｐゴシック" panose="020B0600070205080204" pitchFamily="34" charset="-128"/>
              </a:rPr>
              <a:t>Requests to go on waiting list for lower preferences, if first preference offer made, only allowed in exceptional circumstances</a:t>
            </a:r>
          </a:p>
          <a:p>
            <a:r>
              <a:rPr lang="en-GB" altLang="en-US">
                <a:ea typeface="ＭＳ Ｐゴシック" panose="020B0600070205080204" pitchFamily="34" charset="-128"/>
              </a:rPr>
              <a:t>Right of appeal – contact schools</a:t>
            </a:r>
          </a:p>
          <a:p>
            <a:r>
              <a:rPr lang="en-GB" altLang="en-US">
                <a:ea typeface="ＭＳ Ｐゴシック" panose="020B0600070205080204" pitchFamily="34" charset="-128"/>
              </a:rPr>
              <a:t>Waiting lists maintained by secondary schools – contact them for waiting list position (end of April)</a:t>
            </a:r>
          </a:p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348D8C09-6F0E-23A8-93AF-937206DED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Summary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F3D99E5B-CEF2-863B-149E-722F41E8F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163" y="1141413"/>
            <a:ext cx="7772400" cy="5187950"/>
          </a:xfrm>
        </p:spPr>
        <p:txBody>
          <a:bodyPr/>
          <a:lstStyle/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Read Booklet / Admissions Criteria</a:t>
            </a:r>
          </a:p>
          <a:p>
            <a:pPr marL="0" indent="0">
              <a:buFontTx/>
              <a:buNone/>
              <a:defRPr/>
            </a:pPr>
            <a:endParaRPr lang="en-GB" altLang="en-US" sz="16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Attend schools’ open days and evenings </a:t>
            </a:r>
          </a:p>
          <a:p>
            <a:pPr marL="0" indent="0">
              <a:buFontTx/>
              <a:buNone/>
              <a:defRPr/>
            </a:pPr>
            <a:endParaRPr lang="en-GB" altLang="en-US" sz="16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Apply online before </a:t>
            </a:r>
            <a:r>
              <a:rPr lang="en-GB" altLang="en-US" b="1" dirty="0">
                <a:ea typeface="ＭＳ Ｐゴシック" panose="020B0600070205080204" pitchFamily="34" charset="-128"/>
              </a:rPr>
              <a:t>31 October 2026</a:t>
            </a:r>
          </a:p>
          <a:p>
            <a:pPr marL="0" indent="0">
              <a:buFontTx/>
              <a:buNone/>
              <a:defRPr/>
            </a:pPr>
            <a:endParaRPr lang="en-GB" altLang="en-US" sz="16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Complete SIF(s) if necessary</a:t>
            </a:r>
          </a:p>
          <a:p>
            <a:pPr marL="0" indent="0">
              <a:buFontTx/>
              <a:buNone/>
              <a:defRPr/>
            </a:pPr>
            <a:endParaRPr lang="en-GB" altLang="en-US" sz="1600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Submit all supporting documents</a:t>
            </a: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C7EA9DD-7772-7F63-71EB-4CC75CBE9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Who is eligible to apply?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6D23FC09-4FFB-BB67-33BE-470324CFAD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</a:pPr>
            <a:r>
              <a:rPr lang="en-GB" altLang="en-US" dirty="0">
                <a:ea typeface="ＭＳ Ｐゴシック" panose="020B0600070205080204" pitchFamily="34" charset="-128"/>
              </a:rPr>
              <a:t>If your child was born between 1 September 2015 and 31 August 2016 you MUST apply by </a:t>
            </a:r>
            <a:r>
              <a:rPr lang="en-GB" altLang="en-US" b="1" dirty="0">
                <a:ea typeface="ＭＳ Ｐゴシック" panose="020B0600070205080204" pitchFamily="34" charset="-128"/>
              </a:rPr>
              <a:t>31 October 2026</a:t>
            </a:r>
            <a:r>
              <a:rPr lang="en-GB" altLang="en-US" dirty="0">
                <a:ea typeface="ＭＳ Ｐゴシック" panose="020B0600070205080204" pitchFamily="34" charset="-128"/>
              </a:rPr>
              <a:t>. 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CB2DC0A-9742-84A3-DF67-8423A66B9E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What if my child has an Education, Health and Care Plan or Statement?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543EB2B6-0DD4-02BE-1529-A1618C324D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3" y="2103438"/>
            <a:ext cx="7772400" cy="4754562"/>
          </a:xfrm>
        </p:spPr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You must not apply online, please contact your case worker or the SEND team at Croydon Council for a form.</a:t>
            </a:r>
          </a:p>
          <a:p>
            <a:endParaRPr lang="en-GB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46FDB7E9-C672-E52E-CC1B-9E73F83CFE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How do you apply?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F3F3C67D-F85C-D431-20D6-DB3E8B98C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Apply online at </a:t>
            </a:r>
            <a:r>
              <a:rPr lang="en-US" altLang="en-US" dirty="0">
                <a:ea typeface="ＭＳ Ｐゴシック" panose="020B0600070205080204" pitchFamily="34" charset="-128"/>
                <a:hlinkClick r:id="rId2"/>
              </a:rPr>
              <a:t>www.eadmissions.org.uk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>
              <a:buFontTx/>
              <a:buNone/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You will find the ‘Admission to Secondary schools’ booklet, which includes a list of all the Croydon secondary schools and information about the application process on Croydon Council’s website:</a:t>
            </a:r>
            <a:r>
              <a:rPr lang="en-GB" dirty="0">
                <a:hlinkClick r:id="rId3"/>
              </a:rPr>
              <a:t> https://www.croydon.gov.uk/education/schools-new/school-admissions</a:t>
            </a:r>
            <a:endParaRPr lang="en-GB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919DE91-B0B3-18AB-3CBB-296E5DA098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Before completing the form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A44C675F-1AE1-0186-2FCE-0710F09F2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Attend secondary schools’ open evenings (could possibly be virtual events, please check schools’ websites)</a:t>
            </a:r>
          </a:p>
          <a:p>
            <a:pPr marL="0" indent="0" eaLnBrk="1" hangingPunct="1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Read schools’ admissions criteria</a:t>
            </a:r>
          </a:p>
          <a:p>
            <a:pPr marL="0" indent="0" eaLnBrk="1" hangingPunct="1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 eaLnBrk="1" hangingPunct="1"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Find out how places were allocated at each school last year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77BF7-94C2-27F0-19F9-DAC1CAEA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2026 Offer breakdown – secondary schools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DAE462-95D0-13F6-0345-4254BB9F2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506388"/>
              </p:ext>
            </p:extLst>
          </p:nvPr>
        </p:nvGraphicFramePr>
        <p:xfrm>
          <a:off x="323528" y="1412776"/>
          <a:ext cx="8424936" cy="46881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2795">
                  <a:extLst>
                    <a:ext uri="{9D8B030D-6E8A-4147-A177-3AD203B41FA5}">
                      <a16:colId xmlns:a16="http://schemas.microsoft.com/office/drawing/2014/main" val="1407962281"/>
                    </a:ext>
                  </a:extLst>
                </a:gridCol>
                <a:gridCol w="184568">
                  <a:extLst>
                    <a:ext uri="{9D8B030D-6E8A-4147-A177-3AD203B41FA5}">
                      <a16:colId xmlns:a16="http://schemas.microsoft.com/office/drawing/2014/main" val="659606879"/>
                    </a:ext>
                  </a:extLst>
                </a:gridCol>
                <a:gridCol w="370580">
                  <a:extLst>
                    <a:ext uri="{9D8B030D-6E8A-4147-A177-3AD203B41FA5}">
                      <a16:colId xmlns:a16="http://schemas.microsoft.com/office/drawing/2014/main" val="918740980"/>
                    </a:ext>
                  </a:extLst>
                </a:gridCol>
                <a:gridCol w="325100">
                  <a:extLst>
                    <a:ext uri="{9D8B030D-6E8A-4147-A177-3AD203B41FA5}">
                      <a16:colId xmlns:a16="http://schemas.microsoft.com/office/drawing/2014/main" val="2169305039"/>
                    </a:ext>
                  </a:extLst>
                </a:gridCol>
                <a:gridCol w="352053">
                  <a:extLst>
                    <a:ext uri="{9D8B030D-6E8A-4147-A177-3AD203B41FA5}">
                      <a16:colId xmlns:a16="http://schemas.microsoft.com/office/drawing/2014/main" val="2051258889"/>
                    </a:ext>
                  </a:extLst>
                </a:gridCol>
                <a:gridCol w="434591">
                  <a:extLst>
                    <a:ext uri="{9D8B030D-6E8A-4147-A177-3AD203B41FA5}">
                      <a16:colId xmlns:a16="http://schemas.microsoft.com/office/drawing/2014/main" val="2178272664"/>
                    </a:ext>
                  </a:extLst>
                </a:gridCol>
                <a:gridCol w="520497">
                  <a:extLst>
                    <a:ext uri="{9D8B030D-6E8A-4147-A177-3AD203B41FA5}">
                      <a16:colId xmlns:a16="http://schemas.microsoft.com/office/drawing/2014/main" val="1526585074"/>
                    </a:ext>
                  </a:extLst>
                </a:gridCol>
                <a:gridCol w="321733">
                  <a:extLst>
                    <a:ext uri="{9D8B030D-6E8A-4147-A177-3AD203B41FA5}">
                      <a16:colId xmlns:a16="http://schemas.microsoft.com/office/drawing/2014/main" val="1460745947"/>
                    </a:ext>
                  </a:extLst>
                </a:gridCol>
                <a:gridCol w="321733">
                  <a:extLst>
                    <a:ext uri="{9D8B030D-6E8A-4147-A177-3AD203B41FA5}">
                      <a16:colId xmlns:a16="http://schemas.microsoft.com/office/drawing/2014/main" val="355050338"/>
                    </a:ext>
                  </a:extLst>
                </a:gridCol>
                <a:gridCol w="488493">
                  <a:extLst>
                    <a:ext uri="{9D8B030D-6E8A-4147-A177-3AD203B41FA5}">
                      <a16:colId xmlns:a16="http://schemas.microsoft.com/office/drawing/2014/main" val="3189606253"/>
                    </a:ext>
                  </a:extLst>
                </a:gridCol>
                <a:gridCol w="429537">
                  <a:extLst>
                    <a:ext uri="{9D8B030D-6E8A-4147-A177-3AD203B41FA5}">
                      <a16:colId xmlns:a16="http://schemas.microsoft.com/office/drawing/2014/main" val="1068405103"/>
                    </a:ext>
                  </a:extLst>
                </a:gridCol>
                <a:gridCol w="394163">
                  <a:extLst>
                    <a:ext uri="{9D8B030D-6E8A-4147-A177-3AD203B41FA5}">
                      <a16:colId xmlns:a16="http://schemas.microsoft.com/office/drawing/2014/main" val="3898259327"/>
                    </a:ext>
                  </a:extLst>
                </a:gridCol>
                <a:gridCol w="431220">
                  <a:extLst>
                    <a:ext uri="{9D8B030D-6E8A-4147-A177-3AD203B41FA5}">
                      <a16:colId xmlns:a16="http://schemas.microsoft.com/office/drawing/2014/main" val="2653259108"/>
                    </a:ext>
                  </a:extLst>
                </a:gridCol>
                <a:gridCol w="648516">
                  <a:extLst>
                    <a:ext uri="{9D8B030D-6E8A-4147-A177-3AD203B41FA5}">
                      <a16:colId xmlns:a16="http://schemas.microsoft.com/office/drawing/2014/main" val="1084627265"/>
                    </a:ext>
                  </a:extLst>
                </a:gridCol>
                <a:gridCol w="503653">
                  <a:extLst>
                    <a:ext uri="{9D8B030D-6E8A-4147-A177-3AD203B41FA5}">
                      <a16:colId xmlns:a16="http://schemas.microsoft.com/office/drawing/2014/main" val="1948308914"/>
                    </a:ext>
                  </a:extLst>
                </a:gridCol>
                <a:gridCol w="855704">
                  <a:extLst>
                    <a:ext uri="{9D8B030D-6E8A-4147-A177-3AD203B41FA5}">
                      <a16:colId xmlns:a16="http://schemas.microsoft.com/office/drawing/2014/main" val="845814785"/>
                    </a:ext>
                  </a:extLst>
                </a:gridCol>
              </a:tblGrid>
              <a:tr h="441361">
                <a:tc>
                  <a:txBody>
                    <a:bodyPr/>
                    <a:lstStyle/>
                    <a:p>
                      <a:pPr marL="71755" marR="71755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</a:endParaRPr>
                    </a:p>
                    <a:p>
                      <a:pPr marL="71755" marR="71755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LAC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Medical/ Social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 Feeder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Feeder Siblings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Staff child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Ability / Aptitude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Banding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Faith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Faith siblings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 </a:t>
                      </a:r>
                      <a:endParaRPr lang="en-GB" sz="700">
                        <a:effectLst/>
                      </a:endParaRPr>
                    </a:p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Siblings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Open Places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 dirty="0">
                          <a:effectLst/>
                        </a:rPr>
                        <a:t>Open Places siblings</a:t>
                      </a:r>
                      <a:endParaRPr lang="en-GB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 dirty="0">
                          <a:effectLst/>
                        </a:rPr>
                        <a:t> </a:t>
                      </a:r>
                      <a:endParaRPr lang="en-GB" sz="700" dirty="0">
                        <a:effectLst/>
                      </a:endParaRPr>
                    </a:p>
                    <a:p>
                      <a:pPr marL="71755" marR="71755" algn="ctr">
                        <a:buNone/>
                      </a:pPr>
                      <a:r>
                        <a:rPr lang="en-GB" sz="600" dirty="0">
                          <a:effectLst/>
                        </a:rPr>
                        <a:t>Distance /Non faith </a:t>
                      </a:r>
                      <a:endParaRPr lang="en-GB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Number allocated (SEN)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tc>
                  <a:txBody>
                    <a:bodyPr/>
                    <a:lstStyle/>
                    <a:p>
                      <a:pPr marL="71755" marR="71755" algn="ctr">
                        <a:buNone/>
                      </a:pPr>
                      <a:r>
                        <a:rPr lang="en-GB" sz="600">
                          <a:effectLst/>
                        </a:rPr>
                        <a:t>Furthest Distance (Miles)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 vert="vert270"/>
                </a:tc>
                <a:extLst>
                  <a:ext uri="{0D108BD9-81ED-4DB2-BD59-A6C34878D82A}">
                    <a16:rowId xmlns:a16="http://schemas.microsoft.com/office/drawing/2014/main" val="3531916287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Archbishop Tenison’s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15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4109811582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Ark Blake Academy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111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5.692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507574063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Coloma Girls’ Convent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98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961428732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Coombe Wood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77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1.105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022412782"/>
                  </a:ext>
                </a:extLst>
              </a:tr>
              <a:tr h="2099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Harris Academy Beulah Hill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7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171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5225647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Harris Academy Purley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700">
                          <a:effectLst/>
                        </a:rPr>
                        <a:t>16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134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4077500430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Harris City Academy Crystal Palace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167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35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628811601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Harris Invictus Academy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176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114300" algn="l"/>
                          <a:tab pos="260350" algn="ctr"/>
                        </a:tabLst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682761947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Harris Academy South Norwood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112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624221549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Meridian High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74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  <a:highlight>
                            <a:srgbClr val="FFFF00"/>
                          </a:highlight>
                        </a:rPr>
                        <a:t>6.128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094070282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Norbury High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84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  <a:highlight>
                            <a:srgbClr val="FFFF00"/>
                          </a:highlight>
                        </a:rPr>
                        <a:t>10.419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1981426463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Oasis Academy Arena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6.847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4145022954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Oasis Academy Coulsdon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106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1.882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899973694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Oasis Academy Shirley Park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 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9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  <a:highlight>
                            <a:srgbClr val="FFFF00"/>
                          </a:highlight>
                        </a:rPr>
                        <a:t>3.512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1867262659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Orchard Park High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39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104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1.574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690137481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Riddlesdown Collegiate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117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174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1.334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590637199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St Joseph’s Boys’ College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3.109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295297452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St Mary’s Catholic High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774054774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Shirley High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103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6.411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53001318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The Archbishop Lanfranc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5.772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739271910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The Quest Academy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  <a:highlight>
                            <a:srgbClr val="FFFF00"/>
                          </a:highlight>
                        </a:rPr>
                        <a:t>3.474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621543640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Thomas More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16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28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52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4.617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3828525562"/>
                  </a:ext>
                </a:extLst>
              </a:tr>
              <a:tr h="1834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600">
                          <a:effectLst/>
                        </a:rPr>
                        <a:t>Woodcote High School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3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  <a:tabLst>
                          <a:tab pos="238125" algn="l"/>
                          <a:tab pos="287655" algn="ctr"/>
                        </a:tabLst>
                      </a:pPr>
                      <a:r>
                        <a:rPr lang="en-GB" sz="600">
                          <a:effectLst/>
                        </a:rPr>
                        <a:t>60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N/A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167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>
                          <a:effectLst/>
                        </a:rPr>
                        <a:t> </a:t>
                      </a:r>
                      <a:endParaRPr lang="en-GB" sz="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600" dirty="0">
                          <a:effectLst/>
                        </a:rPr>
                        <a:t>2.438</a:t>
                      </a:r>
                      <a:endParaRPr lang="en-GB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8144" marR="38144" marT="0" marB="0"/>
                </a:tc>
                <a:extLst>
                  <a:ext uri="{0D108BD9-81ED-4DB2-BD59-A6C34878D82A}">
                    <a16:rowId xmlns:a16="http://schemas.microsoft.com/office/drawing/2014/main" val="2567009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8291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CFBF3CF7-38CC-4C5D-95EA-9932C0766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125538"/>
            <a:ext cx="7773987" cy="4970462"/>
          </a:xfrm>
        </p:spPr>
        <p:txBody>
          <a:bodyPr/>
          <a:lstStyle/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You can select up to 6 preferences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Always list the schools in your </a:t>
            </a:r>
            <a:r>
              <a:rPr lang="en-GB" altLang="en-US" u="sng" dirty="0">
                <a:ea typeface="ＭＳ Ｐゴシック" panose="020B0600070205080204" pitchFamily="34" charset="-128"/>
              </a:rPr>
              <a:t>order of preference</a:t>
            </a: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The schools can be in Croydon or outside Croydon</a:t>
            </a:r>
          </a:p>
          <a:p>
            <a:pPr>
              <a:defRPr/>
            </a:pPr>
            <a:r>
              <a:rPr lang="en-GB" altLang="en-US" dirty="0">
                <a:ea typeface="ＭＳ Ｐゴシック" panose="020B0600070205080204" pitchFamily="34" charset="-128"/>
              </a:rPr>
              <a:t>Apply directly to independent schools</a:t>
            </a:r>
          </a:p>
        </p:txBody>
      </p:sp>
      <p:sp>
        <p:nvSpPr>
          <p:cNvPr id="9219" name="Title 4">
            <a:extLst>
              <a:ext uri="{FF2B5EF4-FFF2-40B4-BE49-F238E27FC236}">
                <a16:creationId xmlns:a16="http://schemas.microsoft.com/office/drawing/2014/main" id="{4C30F62C-D716-19DF-3D7E-AE7540BE1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Completing the form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68F98D8F-120D-02B5-E7E7-4806F036C1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anose="020B0600070205080204" pitchFamily="34" charset="-128"/>
              </a:rPr>
              <a:t>Completing the form cont…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8CFD5BB5-C534-561C-40F4-E6F2A706D4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>
                <a:ea typeface="ＭＳ Ｐゴシック" panose="020B0600070205080204" pitchFamily="34" charset="-128"/>
              </a:rPr>
              <a:t>Children in care </a:t>
            </a:r>
            <a:r>
              <a:rPr lang="en-US" altLang="en-US">
                <a:ea typeface="ＭＳ Ｐゴシック" panose="020B0600070205080204" pitchFamily="34" charset="-128"/>
              </a:rPr>
              <a:t>(LAC) or </a:t>
            </a:r>
            <a:r>
              <a:rPr lang="en-US" altLang="en-US" b="1">
                <a:ea typeface="ＭＳ Ｐゴシック" panose="020B0600070205080204" pitchFamily="34" charset="-128"/>
              </a:rPr>
              <a:t>Previously in care</a:t>
            </a:r>
            <a:r>
              <a:rPr lang="en-US" altLang="en-US">
                <a:ea typeface="ＭＳ Ｐゴシック" panose="020B0600070205080204" pitchFamily="34" charset="-128"/>
              </a:rPr>
              <a:t> (PLAC) – Please ensure you tick the relevant box on your application and submit confirmation that the child is or was ‘looked after’</a:t>
            </a:r>
            <a:endParaRPr lang="en-GB" altLang="en-US" b="1">
              <a:ea typeface="ＭＳ Ｐゴシック" panose="020B0600070205080204" pitchFamily="34" charset="-128"/>
            </a:endParaRPr>
          </a:p>
          <a:p>
            <a:r>
              <a:rPr lang="en-GB" altLang="en-US" b="1">
                <a:ea typeface="ＭＳ Ｐゴシック" panose="020B0600070205080204" pitchFamily="34" charset="-128"/>
              </a:rPr>
              <a:t>Medical</a:t>
            </a:r>
            <a:r>
              <a:rPr lang="en-GB" altLang="en-US">
                <a:ea typeface="ＭＳ Ｐゴシック" panose="020B0600070205080204" pitchFamily="34" charset="-128"/>
              </a:rPr>
              <a:t> - If you wish to be considered under the medical criterion please ensure you tick the relevant box on the application and submit supporting documents before the closing date.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ED8F4F9-6290-C175-7D35-B41BA399D489}"/>
              </a:ext>
            </a:extLst>
          </p:cNvPr>
          <p:cNvSpPr txBox="1">
            <a:spLocks/>
          </p:cNvSpPr>
          <p:nvPr/>
        </p:nvSpPr>
        <p:spPr>
          <a:xfrm>
            <a:off x="684213" y="260350"/>
            <a:ext cx="7772400" cy="5472113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+mj-lt"/>
                <a:ea typeface="ＭＳ Ｐゴシック" pitchFamily="-65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9pPr>
          </a:lstStyle>
          <a:p>
            <a:pPr>
              <a:defRPr/>
            </a:pPr>
            <a:endParaRPr lang="en-GB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GB" altLang="en-US" kern="0" dirty="0">
              <a:ea typeface="ＭＳ Ｐゴシック" pitchFamily="-84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8BD5969-C99D-D127-5D15-C97A6BD95970}"/>
              </a:ext>
            </a:extLst>
          </p:cNvPr>
          <p:cNvSpPr txBox="1">
            <a:spLocks/>
          </p:cNvSpPr>
          <p:nvPr/>
        </p:nvSpPr>
        <p:spPr>
          <a:xfrm>
            <a:off x="684213" y="260350"/>
            <a:ext cx="7772400" cy="7207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+mj-lt"/>
                <a:ea typeface="ＭＳ Ｐゴシック" pitchFamily="-65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  <a:ea typeface="ＭＳ Ｐゴシック" pitchFamily="-65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84006F"/>
                </a:solidFill>
                <a:latin typeface="Arial" pitchFamily="-65" charset="0"/>
              </a:defRPr>
            </a:lvl9pPr>
          </a:lstStyle>
          <a:p>
            <a:pPr>
              <a:defRPr/>
            </a:pPr>
            <a:r>
              <a:rPr lang="en-US" altLang="en-US" kern="0" dirty="0">
                <a:ea typeface="ＭＳ Ｐゴシック" pitchFamily="-84" charset="-128"/>
              </a:rPr>
              <a:t>Completing the form </a:t>
            </a:r>
            <a:r>
              <a:rPr lang="en-US" altLang="en-US" kern="0" dirty="0" err="1">
                <a:ea typeface="ＭＳ Ｐゴシック" pitchFamily="-84" charset="-128"/>
              </a:rPr>
              <a:t>cont</a:t>
            </a:r>
            <a:r>
              <a:rPr lang="en-US" altLang="en-US" kern="0" dirty="0">
                <a:ea typeface="ＭＳ Ｐゴシック" pitchFamily="-84" charset="-128"/>
              </a:rPr>
              <a:t>…</a:t>
            </a: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GB" altLang="en-US" kern="0" dirty="0">
              <a:ea typeface="ＭＳ Ｐゴシック" pitchFamily="-84" charset="-128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9BC4AD-2509-88E7-4155-B92F9078A501}"/>
              </a:ext>
            </a:extLst>
          </p:cNvPr>
          <p:cNvSpPr txBox="1">
            <a:spLocks/>
          </p:cNvSpPr>
          <p:nvPr/>
        </p:nvSpPr>
        <p:spPr>
          <a:xfrm>
            <a:off x="685800" y="1341438"/>
            <a:ext cx="7772400" cy="47545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>
              <a:defRPr/>
            </a:pPr>
            <a:r>
              <a:rPr lang="en-GB" altLang="en-US" b="1" dirty="0">
                <a:ea typeface="ＭＳ Ｐゴシック" panose="020B0600070205080204" pitchFamily="34" charset="-128"/>
              </a:rPr>
              <a:t>Siblings</a:t>
            </a:r>
            <a:r>
              <a:rPr lang="en-GB" altLang="en-US" dirty="0">
                <a:ea typeface="ＭＳ Ｐゴシック" panose="020B0600070205080204" pitchFamily="34" charset="-128"/>
              </a:rPr>
              <a:t> – Please ensure you tick the relevant box on your application if there is a sibling at the school you wish to apply to.</a:t>
            </a:r>
          </a:p>
          <a:p>
            <a:pPr>
              <a:defRPr/>
            </a:pPr>
            <a:r>
              <a:rPr lang="en-GB" altLang="en-US" b="1" dirty="0">
                <a:ea typeface="ＭＳ Ｐゴシック" panose="020B0600070205080204" pitchFamily="34" charset="-128"/>
              </a:rPr>
              <a:t>Multiple births </a:t>
            </a:r>
            <a:r>
              <a:rPr lang="en-GB" altLang="en-US" dirty="0">
                <a:ea typeface="ＭＳ Ｐゴシック" panose="020B0600070205080204" pitchFamily="34" charset="-128"/>
              </a:rPr>
              <a:t>– Please ensure you make a </a:t>
            </a:r>
            <a:r>
              <a:rPr lang="en-GB" altLang="en-US" u="sng" dirty="0">
                <a:ea typeface="ＭＳ Ｐゴシック" panose="020B0600070205080204" pitchFamily="34" charset="-128"/>
              </a:rPr>
              <a:t>separate </a:t>
            </a:r>
            <a:r>
              <a:rPr lang="en-GB" altLang="en-US" dirty="0">
                <a:ea typeface="ＭＳ Ｐゴシック" panose="020B0600070205080204" pitchFamily="34" charset="-128"/>
              </a:rPr>
              <a:t>application for each child.</a:t>
            </a:r>
          </a:p>
          <a:p>
            <a:pPr marL="0" indent="0">
              <a:buFontTx/>
              <a:buNone/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GB" altLang="en-US" dirty="0">
              <a:ea typeface="ＭＳ Ｐゴシック" panose="020B0600070205080204" pitchFamily="34" charset="-128"/>
            </a:endParaRP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>
              <a:defRPr/>
            </a:pPr>
            <a:endParaRPr lang="en-US" altLang="en-US" kern="0" dirty="0">
              <a:ea typeface="ＭＳ Ｐゴシック" pitchFamily="-84" charset="-128"/>
            </a:endParaRPr>
          </a:p>
          <a:p>
            <a:pPr marL="0" indent="0">
              <a:buFontTx/>
              <a:buNone/>
              <a:defRPr/>
            </a:pPr>
            <a:endParaRPr lang="en-US" altLang="en-US" kern="0" dirty="0">
              <a:ea typeface="ＭＳ Ｐゴシック" pitchFamily="-8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65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2b78acb-a125-42ee-931d-35b42eaca4cf" xsi:nil="true"/>
    <Document_x0020_Description xmlns="f2b78acb-a125-42ee-931d-35b42eaca4cf" xsi:nil="true"/>
    <febcb389c47c4530afe6acfa103de16c xmlns="f2b78acb-a125-42ee-931d-35b42eaca4cf">
      <Terms xmlns="http://schemas.microsoft.com/office/infopath/2007/PartnerControls"/>
    </febcb389c47c4530afe6acfa103de16c>
    <TaxKeywordTaxHTField xmlns="f2b78acb-a125-42ee-931d-35b42eaca4cf">
      <Terms xmlns="http://schemas.microsoft.com/office/infopath/2007/PartnerControls"/>
    </TaxKeywordTaxHTField>
    <TaxCatchAllLabel xmlns="f2b78acb-a125-42ee-931d-35b42eaca4cf" xsi:nil="true"/>
    <ProtectiveClassification xmlns="f2b78acb-a125-42ee-931d-35b42eaca4cf">NOT CLASSIFIED</ProtectiveClassification>
    <DocumentDescription xmlns="f2b78acb-a125-42ee-931d-35b42eaca4cf" xsi:nil="true"/>
    <l1c2f45cb913413195fefa0ed1a24d84 xmlns="f2b78acb-a125-42ee-931d-35b42eaca4cf">
      <Terms xmlns="http://schemas.microsoft.com/office/infopath/2007/PartnerControls"/>
    </l1c2f45cb913413195fefa0ed1a24d84>
    <lcf76f155ced4ddcb4097134ff3c332f xmlns="e779a1ca-4772-4497-93e0-34ccf9321b6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0832748A2FF545B75885126A5D5A6B" ma:contentTypeVersion="44" ma:contentTypeDescription="Create a new document." ma:contentTypeScope="" ma:versionID="8951e290c9665095791f9f5883731e03">
  <xsd:schema xmlns:xsd="http://www.w3.org/2001/XMLSchema" xmlns:xs="http://www.w3.org/2001/XMLSchema" xmlns:p="http://schemas.microsoft.com/office/2006/metadata/properties" xmlns:ns2="f2b78acb-a125-42ee-931d-35b42eaca4cf" xmlns:ns3="e779a1ca-4772-4497-93e0-34ccf9321b69" xmlns:ns4="b6984ced-f95c-46c7-9eeb-b2d396a72699" targetNamespace="http://schemas.microsoft.com/office/2006/metadata/properties" ma:root="true" ma:fieldsID="36b954701808062e6fcec0f33ce19981" ns2:_="" ns3:_="" ns4:_="">
    <xsd:import namespace="f2b78acb-a125-42ee-931d-35b42eaca4cf"/>
    <xsd:import namespace="e779a1ca-4772-4497-93e0-34ccf9321b69"/>
    <xsd:import namespace="b6984ced-f95c-46c7-9eeb-b2d396a72699"/>
    <xsd:element name="properties">
      <xsd:complexType>
        <xsd:sequence>
          <xsd:element name="documentManagement">
            <xsd:complexType>
              <xsd:all>
                <xsd:element ref="ns2:DocumentDescription" minOccurs="0"/>
                <xsd:element ref="ns2:ProtectiveClassification" minOccurs="0"/>
                <xsd:element ref="ns2:TaxCatchAll" minOccurs="0"/>
                <xsd:element ref="ns2:TaxCatchAllLabel" minOccurs="0"/>
                <xsd:element ref="ns2:febcb389c47c4530afe6acfa103de16c" minOccurs="0"/>
                <xsd:element ref="ns2:l1c2f45cb913413195fefa0ed1a24d84" minOccurs="0"/>
                <xsd:element ref="ns2:TaxKeywordTaxHTField" minOccurs="0"/>
                <xsd:element ref="ns2:Document_x0020_Description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78acb-a125-42ee-931d-35b42eaca4cf" elementFormDefault="qualified">
    <xsd:import namespace="http://schemas.microsoft.com/office/2006/documentManagement/types"/>
    <xsd:import namespace="http://schemas.microsoft.com/office/infopath/2007/PartnerControls"/>
    <xsd:element name="DocumentDescription" ma:index="2" nillable="true" ma:displayName="Document Description" ma:internalName="DocumentDescription" ma:readOnly="false">
      <xsd:simpleType>
        <xsd:restriction base="dms:Note">
          <xsd:maxLength value="255"/>
        </xsd:restriction>
      </xsd:simpleType>
    </xsd:element>
    <xsd:element name="ProtectiveClassification" ma:index="3" nillable="true" ma:displayName="Protective Marking" ma:default="NOT CLASSIFIED" ma:description="Protective Marking scheme for LBC is being reviewed and will be available at a later date. NOT CLASSIFIED means that no Protective Marking decision has been made." ma:format="Dropdown" ma:internalName="ProtectiveClassification" ma:readOnly="false">
      <xsd:simpleType>
        <xsd:restriction base="dms:Choice">
          <xsd:enumeration value="NOT CLASSIFIED"/>
          <xsd:enumeration value="Official"/>
          <xsd:enumeration value="Official Sensitive"/>
          <xsd:enumeration value="Secret"/>
          <xsd:enumeration value="Top Secret"/>
        </xsd:restriction>
      </xsd:simpleType>
    </xsd:element>
    <xsd:element name="TaxCatchAll" ma:index="9" nillable="true" ma:displayName="Taxonomy Catch All Column" ma:hidden="true" ma:list="{88075b68-214c-41f6-9a41-4048f7e5c0c7}" ma:internalName="TaxCatchAll" ma:readOnly="false" ma:showField="CatchAllData" ma:web="de054834-ab0c-4133-8585-c398378428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88075b68-214c-41f6-9a41-4048f7e5c0c7}" ma:internalName="TaxCatchAllLabel" ma:readOnly="false" ma:showField="CatchAllDataLabel" ma:web="de054834-ab0c-4133-8585-c398378428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ebcb389c47c4530afe6acfa103de16c" ma:index="11" nillable="true" ma:taxonomy="true" ma:internalName="febcb389c47c4530afe6acfa103de16c" ma:taxonomyFieldName="OrganisationalUnit" ma:displayName="Organisational Unit" ma:readOnly="false" ma:default="" ma:fieldId="{febcb389-c47c-4530-afe6-acfa103de16c}" ma:sspId="c265c3e7-f7ae-4ea0-b3f5-7c0024770d98" ma:termSetId="a6fd85dd-b79d-451e-9d7f-ef2ed94600a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1c2f45cb913413195fefa0ed1a24d84" ma:index="13" nillable="true" ma:taxonomy="true" ma:internalName="l1c2f45cb913413195fefa0ed1a24d84" ma:taxonomyFieldName="Activity" ma:displayName="Activity" ma:readOnly="false" ma:fieldId="{51c2f45c-b913-4131-95fe-fa0ed1a24d84}" ma:sspId="c265c3e7-f7ae-4ea0-b3f5-7c0024770d98" ma:termSetId="753275df-fc85-4ec7-8f6d-defd1dbad5d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5" nillable="true" ma:taxonomy="true" ma:internalName="TaxKeywordTaxHTField" ma:taxonomyFieldName="TaxKeyword" ma:displayName="Enterprise Keywords" ma:readOnly="false" ma:fieldId="{23f27201-bee3-471e-b2e7-b64fd8b7ca38}" ma:taxonomyMulti="true" ma:sspId="c265c3e7-f7ae-4ea0-b3f5-7c0024770d9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ocument_x0020_Description" ma:index="18" nillable="true" ma:displayName="Document Description" ma:internalName="Document_x0020_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79a1ca-4772-4497-93e0-34ccf9321b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3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3" nillable="true" ma:taxonomy="true" ma:internalName="lcf76f155ced4ddcb4097134ff3c332f" ma:taxonomyFieldName="MediaServiceImageTags" ma:displayName="Image Tags" ma:readOnly="false" ma:fieldId="{5cf76f15-5ced-4ddc-b409-7134ff3c332f}" ma:taxonomyMulti="true" ma:sspId="c265c3e7-f7ae-4ea0-b3f5-7c0024770d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984ced-f95c-46c7-9eeb-b2d396a72699" elementFormDefault="qualified">
    <xsd:import namespace="http://schemas.microsoft.com/office/2006/documentManagement/types"/>
    <xsd:import namespace="http://schemas.microsoft.com/office/infopath/2007/PartnerControls"/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5.xml><?xml version="1.0" encoding="utf-8"?>
<?mso-contentType ?>
<SharedContentType xmlns="Microsoft.SharePoint.Taxonomy.ContentTypeSync" SourceId="09b920bb-4f15-4fae-9738-82eeb8e0e1a0" ContentTypeId="0x0101" PreviousValue="false"/>
</file>

<file path=customXml/itemProps1.xml><?xml version="1.0" encoding="utf-8"?>
<ds:datastoreItem xmlns:ds="http://schemas.openxmlformats.org/officeDocument/2006/customXml" ds:itemID="{E6E53A9D-23CB-4A3B-8EEA-17876C7CA21C}">
  <ds:schemaRefs>
    <ds:schemaRef ds:uri="http://schemas.microsoft.com/office/2006/metadata/properties"/>
    <ds:schemaRef ds:uri="http://schemas.microsoft.com/office/infopath/2007/PartnerControls"/>
    <ds:schemaRef ds:uri="f2b78acb-a125-42ee-931d-35b42eaca4cf"/>
    <ds:schemaRef ds:uri="e779a1ca-4772-4497-93e0-34ccf9321b69"/>
  </ds:schemaRefs>
</ds:datastoreItem>
</file>

<file path=customXml/itemProps2.xml><?xml version="1.0" encoding="utf-8"?>
<ds:datastoreItem xmlns:ds="http://schemas.openxmlformats.org/officeDocument/2006/customXml" ds:itemID="{D1BDBCBA-C5D5-4B66-BD77-BB35118A64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b78acb-a125-42ee-931d-35b42eaca4cf"/>
    <ds:schemaRef ds:uri="e779a1ca-4772-4497-93e0-34ccf9321b69"/>
    <ds:schemaRef ds:uri="b6984ced-f95c-46c7-9eeb-b2d396a726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C9D3C7-9CFA-4505-8591-9764AB293C0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C3DF744-A6A5-4955-9B2A-593584AF655B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8042907B-7835-4149-853A-533F8E12EA6C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066955c5-32c9-4c0c-825d-bc72ceb03841}" enabled="1" method="Standard" siteId="{4d9493d1-6949-48eb-9717-85046eca20e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1496</Words>
  <Application>Microsoft Office PowerPoint</Application>
  <PresentationFormat>On-screen Show (4:3)</PresentationFormat>
  <Paragraphs>468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ＭＳ Ｐゴシック</vt:lpstr>
      <vt:lpstr>Aptos</vt:lpstr>
      <vt:lpstr>Arial</vt:lpstr>
      <vt:lpstr>Calibri</vt:lpstr>
      <vt:lpstr>Times</vt:lpstr>
      <vt:lpstr>Times New Roman</vt:lpstr>
      <vt:lpstr>Blank</vt:lpstr>
      <vt:lpstr>Transfer to Secondary School  September 2027           Updated June 2026 Niora Amani (Coordinated Admissions Manager)  </vt:lpstr>
      <vt:lpstr>Who is eligible to apply?</vt:lpstr>
      <vt:lpstr>What if my child has an Education, Health and Care Plan or Statement?</vt:lpstr>
      <vt:lpstr>How do you apply?</vt:lpstr>
      <vt:lpstr>Before completing the form</vt:lpstr>
      <vt:lpstr>2026 Offer breakdown – secondary schools</vt:lpstr>
      <vt:lpstr>Completing the form </vt:lpstr>
      <vt:lpstr>Completing the form cont…</vt:lpstr>
      <vt:lpstr>PowerPoint Presentation</vt:lpstr>
      <vt:lpstr>PowerPoint Presentation</vt:lpstr>
      <vt:lpstr>Closing date for applications</vt:lpstr>
      <vt:lpstr>PowerPoint Presentation</vt:lpstr>
      <vt:lpstr>How will I know the outcome of my application?</vt:lpstr>
      <vt:lpstr>Accepting/Declining your offer</vt:lpstr>
      <vt:lpstr>Waiting Lists and Appeals</vt:lpstr>
      <vt:lpstr>Summary</vt:lpstr>
    </vt:vector>
  </TitlesOfParts>
  <Company>731-00319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MCCLEAN</dc:creator>
  <cp:keywords/>
  <cp:lastModifiedBy>Sarah Bittar</cp:lastModifiedBy>
  <cp:revision>215</cp:revision>
  <cp:lastPrinted>2018-06-19T13:51:19Z</cp:lastPrinted>
  <dcterms:created xsi:type="dcterms:W3CDTF">2005-03-09T14:59:55Z</dcterms:created>
  <dcterms:modified xsi:type="dcterms:W3CDTF">2026-09-11T17:33:35Z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0x010100670832748A2FF545B75885126A5D5A6B</vt:lpwstr>
  </property>
  <property fmtid="{D5CDD505-2E9C-101B-9397-08002B2CF9AE}" pid="3" name="OrganisationalUnit">
    <vt:lpwstr/>
  </property>
  <property fmtid="{D5CDD505-2E9C-101B-9397-08002B2CF9AE}" pid="4" name="Activity">
    <vt:lpwstr/>
  </property>
  <property fmtid="{D5CDD505-2E9C-101B-9397-08002B2CF9AE}" pid="5" name="TaxKeyword">
    <vt:lpwstr/>
  </property>
  <property fmtid="{D5CDD505-2E9C-101B-9397-08002B2CF9AE}" pid="6" name="ClassificationContentMarkingHeaderLocations">
    <vt:lpwstr>Blank:4</vt:lpwstr>
  </property>
  <property fmtid="{D5CDD505-2E9C-101B-9397-08002B2CF9AE}" pid="7" name="ClassificationContentMarkingHeaderText">
    <vt:lpwstr>OFFICIAL</vt:lpwstr>
  </property>
  <property fmtid="{D5CDD505-2E9C-101B-9397-08002B2CF9AE}" pid="8" name="MediaServiceImageTags">
    <vt:lpwstr/>
  </property>
</Properties>
</file>